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9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68" r:id="rId13"/>
    <p:sldId id="258" r:id="rId14"/>
    <p:sldId id="269" r:id="rId15"/>
    <p:sldId id="271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2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8DFB-61EA-4AE3-86C5-8B83059D10F3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4D9DC-7573-40DD-8CD6-EB6F3226C9E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1022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D9DC-7573-40DD-8CD6-EB6F3226C9E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3672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4D9DC-7573-40DD-8CD6-EB6F3226C9E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367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D724763-BD77-442A-929A-BA62F3A4C4F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7A0BDAB-AECB-4ACE-80EF-4B420FF03C17}" type="datetimeFigureOut">
              <a:rPr lang="el-GR" smtClean="0"/>
              <a:pPr/>
              <a:t>11/12/2018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48" y="188640"/>
            <a:ext cx="8458200" cy="864096"/>
          </a:xfrm>
        </p:spPr>
        <p:txBody>
          <a:bodyPr/>
          <a:lstStyle/>
          <a:p>
            <a:pPr algn="ctr"/>
            <a:r>
              <a:rPr lang="el-GR" sz="4200" dirty="0" smtClean="0"/>
              <a:t>ΠΑΡΟΥΣΙΑΣΗ ΠΕΡΙΣΤΑΤΙΚΟΥ</a:t>
            </a:r>
            <a:endParaRPr lang="el-GR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1560" y="6165304"/>
            <a:ext cx="6040760" cy="6686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l-GR" sz="1600" b="1" dirty="0" smtClean="0">
                <a:solidFill>
                  <a:schemeClr val="accent1">
                    <a:lumMod val="50000"/>
                  </a:schemeClr>
                </a:solidFill>
              </a:rPr>
              <a:t>ΕΛΕΝΗ ΠΑΠΠΑ</a:t>
            </a:r>
          </a:p>
          <a:p>
            <a:r>
              <a:rPr lang="el-GR" sz="1600" b="1" dirty="0" smtClean="0">
                <a:solidFill>
                  <a:schemeClr val="accent1">
                    <a:lumMod val="50000"/>
                  </a:schemeClr>
                </a:solidFill>
              </a:rPr>
              <a:t>ΕΙΔΙΚΕΥΟΜΕΝΗ Β’ ΠΑΘΟΛΟΓΙΚΗΣ ΚΛΙΝΙΚΗΣ ΠΓΝΙ</a:t>
            </a:r>
            <a:endParaRPr lang="el-G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6552728" cy="500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1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ΔΙΑΦΟΡΙΚΗ ΔΙΑΓΝΩΣΗ (Ι)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800600"/>
          </a:xfrm>
        </p:spPr>
        <p:txBody>
          <a:bodyPr/>
          <a:lstStyle/>
          <a:p>
            <a:r>
              <a:rPr lang="el-GR" dirty="0" smtClean="0"/>
              <a:t>Πιθανό εργαστηριακό </a:t>
            </a:r>
            <a:r>
              <a:rPr lang="el-GR" dirty="0"/>
              <a:t>λάθος, </a:t>
            </a:r>
            <a:r>
              <a:rPr lang="el-GR" dirty="0" smtClean="0"/>
              <a:t>επί </a:t>
            </a:r>
            <a:r>
              <a:rPr lang="el-GR" dirty="0"/>
              <a:t>απουσίας </a:t>
            </a:r>
            <a:r>
              <a:rPr lang="el-GR" dirty="0" smtClean="0"/>
              <a:t>συμπτωμάτων </a:t>
            </a:r>
            <a:r>
              <a:rPr lang="el-GR" dirty="0"/>
              <a:t>-&gt; επιβεβαίωση μέτρησης γλυκόζης</a:t>
            </a:r>
          </a:p>
          <a:p>
            <a:r>
              <a:rPr lang="el-GR" dirty="0" smtClean="0"/>
              <a:t>Παθολογικές καταστάσεις που σχετίζονται με υπογλυκαιμία (σήψη, τελικού σταδίου ηπατική ανεπάρκεια, χρόνια νεφρική νόσος)</a:t>
            </a:r>
          </a:p>
          <a:p>
            <a:r>
              <a:rPr lang="el-GR" dirty="0" smtClean="0"/>
              <a:t>Νηστεία (σε περιπτώσεις νευρογενούς ανορεξίας)</a:t>
            </a:r>
          </a:p>
          <a:p>
            <a:r>
              <a:rPr lang="el-GR" dirty="0" smtClean="0"/>
              <a:t>Παρατεταμένη νηστεία – λεπτόσωμα άτομα -&gt; απουσία συμπτωμάτων</a:t>
            </a:r>
          </a:p>
          <a:p>
            <a:r>
              <a:rPr lang="el-GR" dirty="0" smtClean="0"/>
              <a:t>Αλκοόλ (μείωση γλυκονεογένεσης) 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97152"/>
            <a:ext cx="299553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54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/>
              <a:t>ΔΙΑΦΟΡΙΚΗ ΔΙΑΓΝΩΣΗ (</a:t>
            </a:r>
            <a:r>
              <a:rPr lang="el-GR" sz="4200" dirty="0" smtClean="0"/>
              <a:t>ΙΙ)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l-GR" b="1" u="sng" dirty="0" smtClean="0"/>
              <a:t>Υπερινσουλιναιμία &amp; Υπογλυκαιμία</a:t>
            </a:r>
          </a:p>
          <a:p>
            <a:pPr marL="114300" indent="0" algn="ctr">
              <a:buNone/>
            </a:pPr>
            <a:endParaRPr lang="el-GR" b="1" u="sng" dirty="0" smtClean="0"/>
          </a:p>
          <a:p>
            <a:r>
              <a:rPr lang="el-GR" dirty="0"/>
              <a:t>Αυτοάνοση (αντισώματα </a:t>
            </a:r>
            <a:r>
              <a:rPr lang="el-GR" dirty="0" smtClean="0"/>
              <a:t>έναντι </a:t>
            </a:r>
            <a:r>
              <a:rPr lang="el-GR" dirty="0"/>
              <a:t>των υποδοχέων </a:t>
            </a:r>
            <a:r>
              <a:rPr lang="el-GR" dirty="0" smtClean="0"/>
              <a:t>ινσουλίνης/αντι-ινσουλινικά αντισώματα)</a:t>
            </a:r>
          </a:p>
          <a:p>
            <a:endParaRPr lang="el-GR" dirty="0" smtClean="0"/>
          </a:p>
          <a:p>
            <a:r>
              <a:rPr lang="el-GR" dirty="0"/>
              <a:t>Λήψη </a:t>
            </a:r>
            <a:r>
              <a:rPr lang="el-GR" dirty="0" smtClean="0"/>
              <a:t>ινσουλινοεκκριτικών φαρμάκων (σουλφονυλουρίες)</a:t>
            </a:r>
          </a:p>
          <a:p>
            <a:endParaRPr lang="el-GR" dirty="0" smtClean="0"/>
          </a:p>
          <a:p>
            <a:r>
              <a:rPr lang="el-GR" dirty="0" smtClean="0"/>
              <a:t>Υπογλυκαιμία ύστερα από χειρουργικές επεμβάσεις του γαστρεντερικού (συσχέτιση με μεταγευματική υπογλυκαιμία)</a:t>
            </a:r>
          </a:p>
          <a:p>
            <a:endParaRPr lang="el-GR" dirty="0" smtClean="0"/>
          </a:p>
          <a:p>
            <a:r>
              <a:rPr lang="el-GR" dirty="0" smtClean="0"/>
              <a:t>Νευροενδοκρινείς όγκοι (ινσουλίνωμα)</a:t>
            </a:r>
          </a:p>
          <a:p>
            <a:endParaRPr lang="el-GR" dirty="0" smtClean="0"/>
          </a:p>
          <a:p>
            <a:r>
              <a:rPr lang="el-GR" dirty="0" smtClean="0"/>
              <a:t>Υπερπλασία νησιδιακών κυττάρων-Σύνδρομο παγκρεατογενούς υπογλυκαιμίας χωρίς ινσουλίνωμα (συσχέτιση </a:t>
            </a:r>
            <a:r>
              <a:rPr lang="el-GR" dirty="0"/>
              <a:t>με μεταγευματική υπογλυκαιμία)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811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ΙΝΣΟΥΛΙΝΩΜΑ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320"/>
            <a:ext cx="7620000" cy="513204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Κυριότερο αίτιο υπερινσουλιναιμικής υπογλυκαιμίας</a:t>
            </a:r>
          </a:p>
          <a:p>
            <a:r>
              <a:rPr lang="el-GR" dirty="0" smtClean="0"/>
              <a:t>Νευροενδοκρινής όγκος</a:t>
            </a:r>
          </a:p>
          <a:p>
            <a:r>
              <a:rPr lang="el-GR" dirty="0" smtClean="0"/>
              <a:t>Μέση ηλικία διάγνωσης: 47 έτη </a:t>
            </a:r>
          </a:p>
          <a:p>
            <a:r>
              <a:rPr lang="el-GR" dirty="0" smtClean="0"/>
              <a:t>Άντρες/γυναίκες= 2/3</a:t>
            </a:r>
          </a:p>
          <a:p>
            <a:r>
              <a:rPr lang="el-GR" dirty="0" smtClean="0"/>
              <a:t>Επίπτωση: 1/250.000</a:t>
            </a:r>
          </a:p>
          <a:p>
            <a:r>
              <a:rPr lang="el-GR" dirty="0" smtClean="0"/>
              <a:t>Μέσος χρόνος διάγνωσης: 1,5 έτη</a:t>
            </a:r>
          </a:p>
          <a:p>
            <a:r>
              <a:rPr lang="el-GR" b="1" dirty="0" smtClean="0"/>
              <a:t>Υψηλά επίπεδα ινσουλίνης και </a:t>
            </a:r>
            <a:r>
              <a:rPr lang="en-US" sz="2400" b="1" dirty="0" smtClean="0"/>
              <a:t>c</a:t>
            </a:r>
            <a:r>
              <a:rPr lang="en-US" b="1" dirty="0" smtClean="0"/>
              <a:t>-</a:t>
            </a:r>
            <a:r>
              <a:rPr lang="el-GR" b="1" dirty="0" smtClean="0"/>
              <a:t>πεπτιδίου </a:t>
            </a:r>
            <a:r>
              <a:rPr lang="el-GR" dirty="0" smtClean="0"/>
              <a:t>με ταυτόχρονη </a:t>
            </a:r>
            <a:r>
              <a:rPr lang="el-GR" b="1" dirty="0" smtClean="0"/>
              <a:t>χαμηλή μέτρηση επιπέδων γλυκόζης</a:t>
            </a:r>
          </a:p>
          <a:p>
            <a:r>
              <a:rPr lang="el-GR" b="1" dirty="0" smtClean="0"/>
              <a:t>90% υπογλυκαιμία νηστείας </a:t>
            </a:r>
            <a:r>
              <a:rPr lang="el-GR" dirty="0" smtClean="0"/>
              <a:t>– 10% μεταγευματική υπογλυκαιμία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90% μονήρη και καλοήθη</a:t>
            </a:r>
            <a:r>
              <a:rPr lang="el-GR" dirty="0" smtClean="0"/>
              <a:t>, ενώ 6% στο πλαίσιο των πολλαπλών ενδοκρινικών όγκων τ. 1 (ΜΕΝ 1)</a:t>
            </a:r>
          </a:p>
          <a:p>
            <a:r>
              <a:rPr lang="el-GR" dirty="0" smtClean="0"/>
              <a:t>98% εντοπίζονται στο πάγκρεας</a:t>
            </a:r>
          </a:p>
          <a:p>
            <a:r>
              <a:rPr lang="el-GR" dirty="0"/>
              <a:t>9</a:t>
            </a:r>
            <a:r>
              <a:rPr lang="el-GR" dirty="0" smtClean="0"/>
              <a:t>0% μικρότερο από </a:t>
            </a:r>
            <a:r>
              <a:rPr lang="el-GR" dirty="0" smtClean="0"/>
              <a:t>2 </a:t>
            </a:r>
            <a:r>
              <a:rPr lang="en-US" dirty="0" smtClean="0"/>
              <a:t>cm</a:t>
            </a:r>
            <a:r>
              <a:rPr lang="el-GR" dirty="0" smtClean="0"/>
              <a:t> </a:t>
            </a:r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353451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064896" cy="1143000"/>
          </a:xfrm>
        </p:spPr>
        <p:txBody>
          <a:bodyPr/>
          <a:lstStyle/>
          <a:p>
            <a:r>
              <a:rPr lang="en-US" sz="4200" dirty="0" smtClean="0"/>
              <a:t>MULTIPLE ENDOCRINE NEOPLASIA 1 (MEN1)</a:t>
            </a:r>
            <a:endParaRPr lang="el-GR" sz="4200" dirty="0"/>
          </a:p>
        </p:txBody>
      </p:sp>
      <p:pic>
        <p:nvPicPr>
          <p:cNvPr id="2050" name="Picture 2" descr="C:\Users\User\Desktop\men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60848"/>
            <a:ext cx="3343155" cy="4291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69368"/>
            <a:ext cx="3538736" cy="448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6% </a:t>
            </a:r>
            <a:r>
              <a:rPr lang="el-GR" dirty="0" smtClean="0"/>
              <a:t>των ινσουλινωμάτων στο πλαίσιο </a:t>
            </a:r>
            <a:r>
              <a:rPr lang="en-US" dirty="0" smtClean="0"/>
              <a:t>MEN 1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50% των περιπτώσεων πολλαπών ινσουλινωμάτων -&gt; ΜΕΝ 1</a:t>
            </a:r>
          </a:p>
          <a:p>
            <a:endParaRPr lang="en-US" dirty="0" smtClean="0"/>
          </a:p>
          <a:p>
            <a:r>
              <a:rPr lang="en-US" dirty="0" smtClean="0"/>
              <a:t>21% </a:t>
            </a:r>
            <a:r>
              <a:rPr lang="el-GR" dirty="0" smtClean="0"/>
              <a:t>των ασθενών με </a:t>
            </a:r>
            <a:r>
              <a:rPr lang="en-US" dirty="0" smtClean="0"/>
              <a:t>MEN 1 </a:t>
            </a:r>
            <a:r>
              <a:rPr lang="el-GR" dirty="0" smtClean="0"/>
              <a:t>αναπτύσσουν ινσουλίνωμα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="" xmlns:p14="http://schemas.microsoft.com/office/powerpoint/2010/main" val="22112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ΚΛΙΝΙΚΑ ΧΑΡΑΚΤΗΡΙΣΤΙΚΑ ΙΝΣΟΥΛΙΝΩΜΑΤΟΣ</a:t>
            </a:r>
            <a:endParaRPr lang="el-GR" sz="4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02" y="2420888"/>
            <a:ext cx="5984702" cy="40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427984" y="6021288"/>
            <a:ext cx="2520280" cy="50405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/>
              <a:t>ΙΝΣΟΥΛΙΝΩΜΑ</a:t>
            </a:r>
            <a:endParaRPr lang="el-G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92306" y="1412776"/>
            <a:ext cx="3446906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Παρουσία τριάδας </a:t>
            </a:r>
            <a:r>
              <a:rPr lang="en-US" dirty="0" smtClean="0"/>
              <a:t>Whipple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Χρονιότητα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Χαρακτήρας επεισοδίων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Επιδείνωση των συμπτωμάτων </a:t>
            </a:r>
          </a:p>
          <a:p>
            <a:r>
              <a:rPr lang="el-GR" dirty="0" smtClean="0"/>
              <a:t>      με τη χρήση αλκοόλ και </a:t>
            </a:r>
          </a:p>
          <a:p>
            <a:r>
              <a:rPr lang="el-GR" dirty="0" smtClean="0"/>
              <a:t>      μειωμένη από του στόματος </a:t>
            </a:r>
          </a:p>
          <a:p>
            <a:r>
              <a:rPr lang="el-GR" dirty="0"/>
              <a:t> </a:t>
            </a:r>
            <a:r>
              <a:rPr lang="el-GR" dirty="0" smtClean="0"/>
              <a:t>     πρόσληψη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39628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ΝΕΥΡΟΓΛΥΚΟΠΕΝΙΚΑ </a:t>
            </a:r>
            <a:r>
              <a:rPr lang="en-US" dirty="0" smtClean="0"/>
              <a:t>vs. </a:t>
            </a:r>
            <a:r>
              <a:rPr lang="el-GR" dirty="0" smtClean="0"/>
              <a:t>ΑΔΡΕΝΕΡΓΙΚΑ ΣΥΜΠΤΩΜΑΤΑ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u="sng" dirty="0" smtClean="0"/>
              <a:t>Νευρογλυκοπενικά συμπτώματα</a:t>
            </a:r>
          </a:p>
          <a:p>
            <a:r>
              <a:rPr lang="el-GR" dirty="0" smtClean="0"/>
              <a:t> Σύγχυση, θόλωση όρασης, ακούσιες κινήσεις, αταξία, ζάλη, κόπωση, ακατάληπτος λόγος</a:t>
            </a:r>
          </a:p>
          <a:p>
            <a:endParaRPr lang="el-GR" dirty="0"/>
          </a:p>
          <a:p>
            <a:r>
              <a:rPr lang="el-GR" b="1" u="sng" dirty="0" smtClean="0"/>
              <a:t>Αδρενεργικά συμπτώματα</a:t>
            </a:r>
          </a:p>
          <a:p>
            <a:r>
              <a:rPr lang="el-GR" dirty="0" smtClean="0"/>
              <a:t>Εφίδρωση, πείνα, τρόμος, ταχυκαρδία, αίσθημα παλμών, ευερεθιστότητα</a:t>
            </a:r>
          </a:p>
          <a:p>
            <a:endParaRPr lang="el-GR" dirty="0"/>
          </a:p>
          <a:p>
            <a:pPr marL="114300" indent="0" algn="ctr">
              <a:buNone/>
            </a:pPr>
            <a:r>
              <a:rPr lang="el-GR" b="1" dirty="0" smtClean="0"/>
              <a:t>Τα αδρενεργικά συμπτώματα εκλείπουν σε περιπτώσεις επαναλαμβανόμενων υπογλυκαιμικών επεισοδίων</a:t>
            </a:r>
            <a:endParaRPr lang="el-GR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5536" y="4509120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663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l-GR" sz="4200" dirty="0" smtClean="0"/>
              <a:t>ΕΡΓΑΣΤΗΡΙΑΚΑ ΕΥΡΗΜΑΤΑ ΙΝΣΟΥΛΙΝΩΜΑΤΟΣ</a:t>
            </a:r>
            <a:endParaRPr lang="el-GR" sz="4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54"/>
          <a:stretch/>
        </p:blipFill>
        <p:spPr bwMode="auto">
          <a:xfrm>
            <a:off x="107504" y="1988840"/>
            <a:ext cx="8244408" cy="344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12160" y="2645296"/>
            <a:ext cx="720080" cy="27279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351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ΑΠΕΙΚΟΝΙΣΤΙΚΟΣ ΕΛΕΓΧΟΣ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Διακοιλιακό υπερηχογράφημα (50% </a:t>
            </a:r>
            <a:r>
              <a:rPr lang="el-GR" sz="2400" dirty="0"/>
              <a:t>ευαισθησία</a:t>
            </a:r>
            <a:r>
              <a:rPr lang="el-GR" sz="2400" dirty="0" smtClean="0"/>
              <a:t>)</a:t>
            </a:r>
          </a:p>
          <a:p>
            <a:r>
              <a:rPr lang="en-US" sz="2400" dirty="0" smtClean="0"/>
              <a:t>CT </a:t>
            </a:r>
            <a:r>
              <a:rPr lang="el-GR" sz="2400" dirty="0" smtClean="0"/>
              <a:t>(82-94% </a:t>
            </a:r>
            <a:r>
              <a:rPr lang="el-GR" sz="2400" dirty="0"/>
              <a:t>ευαισθησία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MRI</a:t>
            </a:r>
          </a:p>
          <a:p>
            <a:r>
              <a:rPr lang="el-GR" sz="2400" dirty="0" smtClean="0"/>
              <a:t>Ενδοσκοπικό υπερηχογράφημα (75% ευαισθησία)</a:t>
            </a:r>
          </a:p>
          <a:p>
            <a:r>
              <a:rPr lang="el-GR" sz="2400" dirty="0" smtClean="0"/>
              <a:t>Εκλεκτική</a:t>
            </a:r>
            <a:r>
              <a:rPr lang="el-GR" sz="2400" dirty="0"/>
              <a:t> </a:t>
            </a:r>
            <a:r>
              <a:rPr lang="el-GR" sz="2400" dirty="0" smtClean="0"/>
              <a:t>αρτηριακή </a:t>
            </a:r>
            <a:r>
              <a:rPr lang="el-GR" sz="2400" dirty="0"/>
              <a:t>δοκιμασία </a:t>
            </a:r>
            <a:r>
              <a:rPr lang="el-GR" sz="2400" dirty="0" smtClean="0"/>
              <a:t>διέγερσης ασβέστιου (93% </a:t>
            </a:r>
            <a:r>
              <a:rPr lang="el-GR" sz="2400" dirty="0"/>
              <a:t>ευαισθησία)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271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ΑΡΧΙΚΗ ΔΙΑΦΟΡΙΚΗ ΔΙΑΓΝΩΣΗ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Ιογενής εγκεφαλίτιδα</a:t>
            </a:r>
          </a:p>
          <a:p>
            <a:r>
              <a:rPr lang="en-US" dirty="0" smtClean="0"/>
              <a:t>Lyme </a:t>
            </a:r>
            <a:r>
              <a:rPr lang="el-GR" dirty="0" smtClean="0"/>
              <a:t>εγκεφαλοπάθεια</a:t>
            </a:r>
            <a:endParaRPr lang="en-US" dirty="0"/>
          </a:p>
          <a:p>
            <a:r>
              <a:rPr lang="el-GR" dirty="0" smtClean="0"/>
              <a:t>Νευροσύφιλη </a:t>
            </a:r>
          </a:p>
          <a:p>
            <a:r>
              <a:rPr lang="el-GR" dirty="0" smtClean="0"/>
              <a:t>Αυτοάνοση εγκεφαλική αγγειίτιδα</a:t>
            </a:r>
          </a:p>
          <a:p>
            <a:r>
              <a:rPr lang="el-GR" dirty="0" smtClean="0"/>
              <a:t>Ηπατική</a:t>
            </a:r>
            <a:r>
              <a:rPr lang="el-GR" dirty="0"/>
              <a:t> </a:t>
            </a:r>
            <a:r>
              <a:rPr lang="el-GR" dirty="0" smtClean="0"/>
              <a:t>εγκεφαλοπάθεια</a:t>
            </a:r>
          </a:p>
          <a:p>
            <a:r>
              <a:rPr lang="el-GR" dirty="0" smtClean="0"/>
              <a:t>Εγκεφαλοπάθεια</a:t>
            </a:r>
            <a:r>
              <a:rPr lang="en-US" dirty="0" smtClean="0"/>
              <a:t> Hashimoto</a:t>
            </a:r>
            <a:endParaRPr lang="en-US" dirty="0"/>
          </a:p>
          <a:p>
            <a:r>
              <a:rPr lang="el-GR" dirty="0" smtClean="0"/>
              <a:t>Ανεπάρκεια βιταμίνης </a:t>
            </a:r>
            <a:r>
              <a:rPr lang="en-US" dirty="0" smtClean="0"/>
              <a:t>B12</a:t>
            </a:r>
            <a:endParaRPr lang="en-US" dirty="0"/>
          </a:p>
          <a:p>
            <a:endParaRPr lang="el-GR" i="1" dirty="0" smtClean="0"/>
          </a:p>
          <a:p>
            <a:pPr marL="114300" indent="0">
              <a:buNone/>
            </a:pPr>
            <a:r>
              <a:rPr lang="el-GR" i="1" dirty="0" smtClean="0"/>
              <a:t>Συνυπολογίζοντας το ατομικό ιστορικό:</a:t>
            </a:r>
          </a:p>
          <a:p>
            <a:r>
              <a:rPr lang="el-GR" dirty="0" smtClean="0"/>
              <a:t>Επιληπτικές κρίσεις (που εμπλέκουν μετωπιαίο ή κροταφικό λοβό)</a:t>
            </a:r>
          </a:p>
          <a:p>
            <a:r>
              <a:rPr lang="el-GR" dirty="0" smtClean="0"/>
              <a:t>Ψυχιατρικές διαταραχές</a:t>
            </a:r>
          </a:p>
          <a:p>
            <a:endParaRPr lang="el-GR" dirty="0"/>
          </a:p>
          <a:p>
            <a:pPr marL="114300" indent="0">
              <a:buNone/>
            </a:pPr>
            <a:r>
              <a:rPr lang="el-GR" i="1" dirty="0" smtClean="0"/>
              <a:t>Με βάση τα εργαστηριακά ευρήματα και το ατομικό ιστορικό:</a:t>
            </a:r>
          </a:p>
          <a:p>
            <a:r>
              <a:rPr lang="el-GR" b="1" dirty="0" smtClean="0"/>
              <a:t>Ινσουλίνωμα</a:t>
            </a:r>
          </a:p>
        </p:txBody>
      </p:sp>
    </p:spTree>
    <p:extLst>
      <p:ext uri="{BB962C8B-B14F-4D97-AF65-F5344CB8AC3E}">
        <p14:creationId xmlns="" xmlns:p14="http://schemas.microsoft.com/office/powerpoint/2010/main" val="115984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ΔΙΑΓΝΩΣΤΙΚΗ ΠΡΟΣΠΕΛΑΣΗ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112568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Μετά την εισαγωγή διενεργήθηκε ελεγχόμενη νηστεία που περιελάμβανε:</a:t>
            </a:r>
          </a:p>
          <a:p>
            <a:pPr lvl="1"/>
            <a:r>
              <a:rPr lang="el-GR" dirty="0" smtClean="0"/>
              <a:t>Μέτρηση γλυκόζης αίματος ανά 2 ώρες</a:t>
            </a:r>
          </a:p>
          <a:p>
            <a:pPr lvl="1"/>
            <a:r>
              <a:rPr lang="el-GR" dirty="0" smtClean="0"/>
              <a:t>Εκτίμηση των υποκειμενικών συμπτωμάτων του ασθενή</a:t>
            </a:r>
          </a:p>
          <a:p>
            <a:pPr lvl="1"/>
            <a:r>
              <a:rPr lang="el-GR" dirty="0" smtClean="0"/>
              <a:t>Αντικειμενική εξέταση του νοητικού επιπέδου του ασθενή</a:t>
            </a:r>
          </a:p>
          <a:p>
            <a:pPr lvl="1"/>
            <a:endParaRPr lang="el-GR" dirty="0"/>
          </a:p>
          <a:p>
            <a:r>
              <a:rPr lang="el-GR" dirty="0" smtClean="0"/>
              <a:t>Στις 6 ώρες: </a:t>
            </a:r>
            <a:r>
              <a:rPr lang="en-US" b="1" dirty="0"/>
              <a:t>Stick </a:t>
            </a:r>
            <a:r>
              <a:rPr lang="en-US" b="1" dirty="0" err="1"/>
              <a:t>Glu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l-GR" b="1" dirty="0" smtClean="0"/>
              <a:t>48 </a:t>
            </a:r>
            <a:r>
              <a:rPr lang="it-IT" b="1" dirty="0" smtClean="0"/>
              <a:t>mg/</a:t>
            </a:r>
            <a:r>
              <a:rPr lang="en-US" b="1" dirty="0" err="1" smtClean="0"/>
              <a:t>dL</a:t>
            </a:r>
            <a:r>
              <a:rPr lang="el-GR" b="1" dirty="0"/>
              <a:t> </a:t>
            </a:r>
            <a:r>
              <a:rPr lang="el-GR" b="1" dirty="0" smtClean="0"/>
              <a:t>(χωρίς συμπτώματα ή σύγχυση)</a:t>
            </a:r>
          </a:p>
          <a:p>
            <a:r>
              <a:rPr lang="el-GR" dirty="0" smtClean="0"/>
              <a:t>Στις 8 ώρες:</a:t>
            </a:r>
            <a:r>
              <a:rPr lang="en-US" b="1" dirty="0"/>
              <a:t> Stick </a:t>
            </a:r>
            <a:r>
              <a:rPr lang="en-US" b="1" dirty="0" err="1"/>
              <a:t>Glu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l-GR" b="1" dirty="0" smtClean="0"/>
              <a:t>29 </a:t>
            </a:r>
            <a:r>
              <a:rPr lang="it-IT" b="1" dirty="0" smtClean="0"/>
              <a:t>mg/</a:t>
            </a:r>
            <a:r>
              <a:rPr lang="en-US" b="1" dirty="0" err="1" smtClean="0"/>
              <a:t>dL</a:t>
            </a:r>
            <a:r>
              <a:rPr lang="el-GR" b="1" dirty="0" smtClean="0"/>
              <a:t> (με αδυναμία και κόπωση)</a:t>
            </a:r>
            <a:r>
              <a:rPr lang="en-US" dirty="0"/>
              <a:t> </a:t>
            </a:r>
            <a:r>
              <a:rPr lang="el-GR" dirty="0" smtClean="0"/>
              <a:t>και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πραγματοποιήθηκε μέτρηση των επιπέδων γλυκόζης, </a:t>
            </a:r>
            <a:r>
              <a:rPr lang="en-US" sz="2600" b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πεπτιδίου, ινσουλίνης</a:t>
            </a:r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β-υδροξυβουτυρικού οξέος</a:t>
            </a:r>
            <a:r>
              <a:rPr lang="el-GR" dirty="0" smtClean="0"/>
              <a:t>, ενώ ο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</a:rPr>
              <a:t>έλεγχος ορού και ούρων για αντιδιαβητικά φάρμακα ήταν αρνητικός </a:t>
            </a:r>
          </a:p>
          <a:p>
            <a:pPr marL="114300" indent="0">
              <a:buNone/>
            </a:pPr>
            <a:endParaRPr lang="el-GR" dirty="0" smtClean="0"/>
          </a:p>
          <a:p>
            <a:endParaRPr lang="el-GR" b="1" dirty="0"/>
          </a:p>
          <a:p>
            <a:r>
              <a:rPr lang="en-US" b="1" dirty="0" smtClean="0"/>
              <a:t>Stick </a:t>
            </a:r>
            <a:r>
              <a:rPr lang="en-US" b="1" dirty="0" err="1"/>
              <a:t>Glu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dirty="0" smtClean="0"/>
              <a:t>2</a:t>
            </a:r>
            <a:r>
              <a:rPr lang="el-GR" b="1" dirty="0" smtClean="0"/>
              <a:t>00 </a:t>
            </a:r>
            <a:r>
              <a:rPr lang="it-IT" b="1" dirty="0" smtClean="0"/>
              <a:t>mg/</a:t>
            </a:r>
            <a:r>
              <a:rPr lang="en-US" b="1" dirty="0" err="1" smtClean="0"/>
              <a:t>dL</a:t>
            </a:r>
            <a:r>
              <a:rPr lang="el-GR" b="1" dirty="0" smtClean="0"/>
              <a:t>, χωρίς συμπτώματα</a:t>
            </a:r>
            <a:endParaRPr lang="el-GR" b="1" dirty="0"/>
          </a:p>
        </p:txBody>
      </p:sp>
      <p:sp>
        <p:nvSpPr>
          <p:cNvPr id="4" name="Down Arrow 3"/>
          <p:cNvSpPr/>
          <p:nvPr/>
        </p:nvSpPr>
        <p:spPr>
          <a:xfrm>
            <a:off x="3879896" y="5301208"/>
            <a:ext cx="216024" cy="661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46150"/>
            <a:ext cx="686698" cy="68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33" t="9010" r="21028" b="5678"/>
          <a:stretch/>
        </p:blipFill>
        <p:spPr bwMode="auto">
          <a:xfrm>
            <a:off x="4192521" y="5196722"/>
            <a:ext cx="861456" cy="76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9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08912" cy="1143000"/>
          </a:xfrm>
        </p:spPr>
        <p:txBody>
          <a:bodyPr/>
          <a:lstStyle/>
          <a:p>
            <a:r>
              <a:rPr lang="el-GR" sz="4200" dirty="0" smtClean="0"/>
              <a:t>ΑΙΤΙΑ ΕΙΣΟΔΟΥ-ΠΑΡΟΥΣΑ ΝΟΣΟΣ (Ι)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l-GR" dirty="0" smtClean="0"/>
              <a:t>                           επεισόδια μεταβολής της νοητικής κατάστασης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11559" y="1556792"/>
            <a:ext cx="16832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Άνδρας 36 ετών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79983" y="2204864"/>
            <a:ext cx="1800201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6</a:t>
            </a:r>
            <a:r>
              <a:rPr lang="el-GR" dirty="0" smtClean="0"/>
              <a:t> </a:t>
            </a:r>
            <a:r>
              <a:rPr lang="el-GR" b="1" dirty="0" smtClean="0"/>
              <a:t>χρόνια</a:t>
            </a:r>
            <a:r>
              <a:rPr lang="el-GR" dirty="0" smtClean="0"/>
              <a:t> πριν</a:t>
            </a:r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2627784" y="2564904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98884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95936" y="2132856"/>
            <a:ext cx="4176464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Επεισόδιο </a:t>
            </a:r>
            <a:r>
              <a:rPr lang="el-GR" b="1" dirty="0" smtClean="0">
                <a:solidFill>
                  <a:schemeClr val="tx1"/>
                </a:solidFill>
              </a:rPr>
              <a:t>σύγχυσης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b="1" dirty="0" smtClean="0">
                <a:solidFill>
                  <a:schemeClr val="tx1"/>
                </a:solidFill>
              </a:rPr>
              <a:t>ακατάληπτου λόγου</a:t>
            </a:r>
            <a:r>
              <a:rPr lang="el-GR" dirty="0" smtClean="0">
                <a:solidFill>
                  <a:schemeClr val="tx1"/>
                </a:solidFill>
              </a:rPr>
              <a:t>, </a:t>
            </a:r>
            <a:r>
              <a:rPr lang="el-GR" b="1" dirty="0" smtClean="0">
                <a:solidFill>
                  <a:schemeClr val="tx1"/>
                </a:solidFill>
              </a:rPr>
              <a:t>ακούσιων κινήσεων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Επαναφορά ύστερα από 30 λεπτά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Αδυναμία ανάκλησης του συμβάντος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79983" y="3429000"/>
            <a:ext cx="1800201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2</a:t>
            </a:r>
            <a:r>
              <a:rPr lang="el-GR" dirty="0" smtClean="0"/>
              <a:t> </a:t>
            </a:r>
            <a:r>
              <a:rPr lang="el-GR" b="1" dirty="0" smtClean="0"/>
              <a:t>χρόνια</a:t>
            </a:r>
            <a:r>
              <a:rPr lang="el-GR" dirty="0" smtClean="0"/>
              <a:t> πριν</a:t>
            </a:r>
            <a:endParaRPr lang="el-GR" dirty="0"/>
          </a:p>
        </p:txBody>
      </p:sp>
      <p:sp>
        <p:nvSpPr>
          <p:cNvPr id="13" name="Right Arrow 12"/>
          <p:cNvSpPr/>
          <p:nvPr/>
        </p:nvSpPr>
        <p:spPr>
          <a:xfrm>
            <a:off x="2627784" y="3789040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3992488" y="3573016"/>
            <a:ext cx="4176464" cy="6745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Παρουσία παρόμοιων επεισοδίων </a:t>
            </a:r>
          </a:p>
          <a:p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     (1-2/έτος)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11558" y="4869160"/>
            <a:ext cx="1800201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4 μήνες </a:t>
            </a:r>
            <a:r>
              <a:rPr lang="el-GR" dirty="0" smtClean="0"/>
              <a:t>πριν</a:t>
            </a:r>
            <a:endParaRPr lang="el-GR" dirty="0"/>
          </a:p>
        </p:txBody>
      </p:sp>
      <p:sp>
        <p:nvSpPr>
          <p:cNvPr id="16" name="Right Arrow 15"/>
          <p:cNvSpPr/>
          <p:nvPr/>
        </p:nvSpPr>
        <p:spPr>
          <a:xfrm>
            <a:off x="2627784" y="5229200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3992488" y="4437112"/>
            <a:ext cx="4176464" cy="1884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Αύξηση της συχνότητας των επεισοδίων (1-2/μήνα)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Συσχέτιση με κατανάλωση αλκοόλ </a:t>
            </a:r>
            <a:r>
              <a:rPr lang="el-GR" dirty="0" smtClean="0">
                <a:solidFill>
                  <a:schemeClr val="tx1"/>
                </a:solidFill>
              </a:rPr>
              <a:t>– βραδινές ώρες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Παραμονή συμπτωμάτων παρά τη μείωση της κατανάλωσης αλκοόλ (5-6 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μπύρες -&gt; 2-4 μπύρες)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31940" y="6453336"/>
            <a:ext cx="4104455" cy="2606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Αποδόθηκε σε στρες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39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l-GR" sz="4200" dirty="0" smtClean="0"/>
              <a:t>ΕΡΓΑΣΤΗΡΙΑΚΑ ΕΥΡΗΜΑΤΑ</a:t>
            </a:r>
            <a:endParaRPr lang="el-GR" sz="4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54"/>
          <a:stretch/>
        </p:blipFill>
        <p:spPr bwMode="auto">
          <a:xfrm>
            <a:off x="107504" y="1988840"/>
            <a:ext cx="8244408" cy="344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452320" y="2636912"/>
            <a:ext cx="720080" cy="2736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6012160" y="2645296"/>
            <a:ext cx="720080" cy="27279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321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ΑΠΕΙΚΟΝΙΣΤΙΚΟΣ ΕΛΕΓΧΟΣ</a:t>
            </a:r>
            <a:r>
              <a:rPr lang="en-US" sz="4200" dirty="0" smtClean="0"/>
              <a:t> (I)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Διακοιλιακό υπερηχογράφημα </a:t>
            </a:r>
          </a:p>
          <a:p>
            <a:r>
              <a:rPr lang="en-US" dirty="0" smtClean="0"/>
              <a:t>CT</a:t>
            </a:r>
          </a:p>
          <a:p>
            <a:r>
              <a:rPr lang="en-US" dirty="0" smtClean="0"/>
              <a:t>MRI</a:t>
            </a:r>
          </a:p>
          <a:p>
            <a:r>
              <a:rPr lang="el-GR" b="1" dirty="0" smtClean="0"/>
              <a:t>Ενδοσκοπικό υπερηχογράφημα</a:t>
            </a:r>
            <a:endParaRPr lang="el-GR" b="1" dirty="0"/>
          </a:p>
        </p:txBody>
      </p:sp>
      <p:sp>
        <p:nvSpPr>
          <p:cNvPr id="4" name="Right Brace 3"/>
          <p:cNvSpPr/>
          <p:nvPr/>
        </p:nvSpPr>
        <p:spPr>
          <a:xfrm>
            <a:off x="4644008" y="1628800"/>
            <a:ext cx="432048" cy="1224136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5307957" y="2010035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Αρνητικά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99792" y="3356992"/>
            <a:ext cx="216024" cy="661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714348" y="4429132"/>
            <a:ext cx="41764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Υποχωματική, </a:t>
            </a:r>
            <a:r>
              <a:rPr lang="el-GR" dirty="0"/>
              <a:t>ομοιογενή, </a:t>
            </a:r>
            <a:r>
              <a:rPr lang="el-GR" dirty="0" smtClean="0"/>
              <a:t>καλά καθορισμένη, σφαιρική </a:t>
            </a:r>
            <a:r>
              <a:rPr lang="el-GR" dirty="0"/>
              <a:t>αλλοίωση (1,6 </a:t>
            </a:r>
            <a:r>
              <a:rPr lang="el-GR" dirty="0" smtClean="0"/>
              <a:t>cm) στην </a:t>
            </a:r>
            <a:r>
              <a:rPr lang="el-GR" dirty="0"/>
              <a:t>κεφαλή του παγκρέατος</a:t>
            </a:r>
          </a:p>
        </p:txBody>
      </p:sp>
    </p:spTree>
    <p:extLst>
      <p:ext uri="{BB962C8B-B14F-4D97-AF65-F5344CB8AC3E}">
        <p14:creationId xmlns="" xmlns:p14="http://schemas.microsoft.com/office/powerpoint/2010/main" val="32990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/>
              <a:t>ΑΠΕΙΚΟΝΙΣΤΙΚΟΣ </a:t>
            </a:r>
            <a:r>
              <a:rPr lang="el-GR" sz="4200" dirty="0" smtClean="0"/>
              <a:t>ΕΛΕΓΧΟΣ</a:t>
            </a:r>
            <a:r>
              <a:rPr lang="en-US" sz="4200" dirty="0" smtClean="0"/>
              <a:t> (II)</a:t>
            </a:r>
            <a:endParaRPr lang="el-GR" sz="4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6"/>
            <a:ext cx="4694785" cy="39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mri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20" r="2472" b="2499"/>
          <a:stretch/>
        </p:blipFill>
        <p:spPr bwMode="auto">
          <a:xfrm>
            <a:off x="4788024" y="1700807"/>
            <a:ext cx="3669818" cy="3997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21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1143000"/>
          </a:xfrm>
        </p:spPr>
        <p:txBody>
          <a:bodyPr/>
          <a:lstStyle/>
          <a:p>
            <a:r>
              <a:rPr lang="el-GR" sz="4200" dirty="0" smtClean="0"/>
              <a:t>ΙΣΤΟΛΟΓΙΚΗ ΕΞΕΤΑΣΗ</a:t>
            </a:r>
            <a:endParaRPr lang="el-GR" sz="4200" dirty="0"/>
          </a:p>
        </p:txBody>
      </p:sp>
      <p:pic>
        <p:nvPicPr>
          <p:cNvPr id="2050" name="Picture 2" descr="C:\Users\User\Desktop\SMEAR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0" b="1720"/>
          <a:stretch/>
        </p:blipFill>
        <p:spPr bwMode="auto">
          <a:xfrm>
            <a:off x="1368449" y="1340768"/>
            <a:ext cx="5723831" cy="5183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86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l-GR" sz="4200" dirty="0" smtClean="0"/>
              <a:t>ΧΕΙΡΟΥΡΓΙΚΗ ΑΝΤΙΜΕΤΩΠΙΣΗ (Ι)</a:t>
            </a:r>
            <a:endParaRPr lang="el-GR" sz="4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48"/>
          <a:stretch/>
        </p:blipFill>
        <p:spPr bwMode="auto">
          <a:xfrm>
            <a:off x="1331640" y="1429525"/>
            <a:ext cx="5953125" cy="401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7313" b="-835"/>
          <a:stretch/>
        </p:blipFill>
        <p:spPr bwMode="auto">
          <a:xfrm>
            <a:off x="1317079" y="5445224"/>
            <a:ext cx="5991225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37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848872" cy="1143000"/>
          </a:xfrm>
        </p:spPr>
        <p:txBody>
          <a:bodyPr/>
          <a:lstStyle/>
          <a:p>
            <a:r>
              <a:rPr lang="el-GR" sz="4200" dirty="0"/>
              <a:t>ΧΕΙΡΟΥΡΓΙΚΗ ΑΝΤΙΜΕΤΩΠΙΣΗ </a:t>
            </a:r>
            <a:r>
              <a:rPr lang="el-GR" sz="4200" dirty="0" smtClean="0"/>
              <a:t>(ΙΙ</a:t>
            </a:r>
            <a:r>
              <a:rPr lang="el-GR" sz="42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599122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02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ΤΕΛΙΚΗ ΔΙΑΓΝΩΣΗ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l-GR" b="1" dirty="0" smtClean="0"/>
              <a:t>Καλά διαφοροποιημένος παγκρεατικός νευροενδοκρινής όγκος (</a:t>
            </a:r>
            <a:r>
              <a:rPr lang="en-US" b="1" dirty="0" smtClean="0"/>
              <a:t>Grade 1</a:t>
            </a:r>
            <a:r>
              <a:rPr lang="el-GR" b="1" dirty="0" smtClean="0"/>
              <a:t>) </a:t>
            </a:r>
            <a:endParaRPr lang="el-GR" b="1" dirty="0"/>
          </a:p>
        </p:txBody>
      </p:sp>
    </p:spTree>
    <p:extLst>
      <p:ext uri="{BB962C8B-B14F-4D97-AF65-F5344CB8AC3E}">
        <p14:creationId xmlns="" xmlns:p14="http://schemas.microsoft.com/office/powerpoint/2010/main" val="37897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el-GR" sz="4200" dirty="0" smtClean="0"/>
              <a:t>Ευχαριστώ για την προσοχή σας!</a:t>
            </a:r>
            <a:endParaRPr lang="el-GR" sz="4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49" y="1556792"/>
            <a:ext cx="809709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52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352928" cy="1143000"/>
          </a:xfrm>
        </p:spPr>
        <p:txBody>
          <a:bodyPr/>
          <a:lstStyle/>
          <a:p>
            <a:r>
              <a:rPr lang="el-GR" sz="4200" dirty="0" smtClean="0"/>
              <a:t>ΑΙΤΙΑ ΕΙΣΟΔΟΥ-ΠΑΡΟΥΣΑ ΝΟΣΟΣ (ΙΙ)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l-GR" dirty="0" smtClean="0"/>
              <a:t>                           επεισόδια μεταβολής της νοητικής κατάστασης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11559" y="1556792"/>
            <a:ext cx="16832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1">
                    <a:lumMod val="50000"/>
                  </a:schemeClr>
                </a:solidFill>
              </a:rPr>
              <a:t>Άνδρας 36 ετών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579983" y="2420888"/>
            <a:ext cx="1800201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24 ώρες </a:t>
            </a:r>
            <a:r>
              <a:rPr lang="el-GR" dirty="0" smtClean="0"/>
              <a:t>πριν</a:t>
            </a:r>
            <a:endParaRPr lang="el-GR" dirty="0"/>
          </a:p>
        </p:txBody>
      </p:sp>
      <p:sp>
        <p:nvSpPr>
          <p:cNvPr id="7" name="Right Arrow 6"/>
          <p:cNvSpPr/>
          <p:nvPr/>
        </p:nvSpPr>
        <p:spPr>
          <a:xfrm>
            <a:off x="2627784" y="2780928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251520" y="198884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95936" y="2132856"/>
            <a:ext cx="4176464" cy="18722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Επεισόδιο ακατάληπτου λόγου, ακούσιων κινήσεων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Επαναφορά ύστερα από κατανάλωση γεύματος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i="1" dirty="0" smtClean="0">
                <a:solidFill>
                  <a:schemeClr val="tx1"/>
                </a:solidFill>
              </a:rPr>
              <a:t>ΣΗΜΕΙΩΣΗ: </a:t>
            </a:r>
            <a:r>
              <a:rPr lang="el-GR" dirty="0" smtClean="0">
                <a:solidFill>
                  <a:schemeClr val="tx1"/>
                </a:solidFill>
              </a:rPr>
              <a:t>Κατανάλωσε μικρή ποσότητα φαγητού κατά τη διάρκεια της ημέρας</a:t>
            </a:r>
            <a:r>
              <a:rPr lang="el-GR" dirty="0" smtClean="0">
                <a:solidFill>
                  <a:schemeClr val="tx1"/>
                </a:solidFill>
              </a:rPr>
              <a:t>.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11558" y="4293096"/>
            <a:ext cx="1800201" cy="8640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Ημέρα</a:t>
            </a:r>
            <a:r>
              <a:rPr lang="en-US" b="1" dirty="0" smtClean="0"/>
              <a:t> 0</a:t>
            </a:r>
            <a:endParaRPr lang="el-GR" dirty="0"/>
          </a:p>
        </p:txBody>
      </p:sp>
      <p:sp>
        <p:nvSpPr>
          <p:cNvPr id="16" name="Right Arrow 15"/>
          <p:cNvSpPr/>
          <p:nvPr/>
        </p:nvSpPr>
        <p:spPr>
          <a:xfrm>
            <a:off x="2627784" y="4653136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3992488" y="4221088"/>
            <a:ext cx="4176464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Επεισόδιο εμέτου, σύγχυση κατά τη διάρκεια της ημέρας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Παρόμοια συμπτωματολογία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190346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2627784" y="6071801"/>
            <a:ext cx="1080120" cy="21602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45224"/>
            <a:ext cx="3816424" cy="129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312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200" dirty="0" smtClean="0"/>
              <a:t>ΙΣΤΟΡΙΚΟ - ΚΛΙΝΙΚΗ ΕΞΕΤΑΣΗ (Ι)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192"/>
            <a:ext cx="7620000" cy="4997152"/>
          </a:xfrm>
        </p:spPr>
        <p:txBody>
          <a:bodyPr>
            <a:normAutofit lnSpcReduction="10000"/>
          </a:bodyPr>
          <a:lstStyle/>
          <a:p>
            <a:r>
              <a:rPr lang="el-GR" b="1" u="sng" dirty="0" smtClean="0"/>
              <a:t>ΑΤΟΜΙΚΟ ΙΣΤΟΡΙΚΟ</a:t>
            </a:r>
          </a:p>
          <a:p>
            <a:r>
              <a:rPr lang="el-GR" dirty="0" smtClean="0"/>
              <a:t>Ηωσινοφιλική οισοφαγίτιδα (προ 13ετίας) -&gt; Ενδοσκοπική διαστολή οισοφάγου</a:t>
            </a:r>
          </a:p>
          <a:p>
            <a:r>
              <a:rPr lang="el-GR" dirty="0" smtClean="0"/>
              <a:t>Στερνοτομή &amp; ερευνητική λαπαροτομία (προ 11ετίας) -&gt; Χ/κη αποκατάσταση κάτω κοίλης φλέβας ύστερα από τραυματισμό με τέμνον/νύσσον όργανο</a:t>
            </a:r>
            <a:endParaRPr lang="el-GR" b="1" u="sng" dirty="0"/>
          </a:p>
          <a:p>
            <a:r>
              <a:rPr lang="el-GR" dirty="0" smtClean="0"/>
              <a:t>Επάγγελμα</a:t>
            </a:r>
            <a:r>
              <a:rPr lang="el-GR" dirty="0"/>
              <a:t>: Πυροσβέστης</a:t>
            </a:r>
          </a:p>
          <a:p>
            <a:r>
              <a:rPr lang="el-GR" dirty="0"/>
              <a:t>Αλλεργίες: Δεν αναφέρει </a:t>
            </a:r>
          </a:p>
          <a:p>
            <a:r>
              <a:rPr lang="el-GR" dirty="0"/>
              <a:t>Κάπνισμα: Πρώην καπνιστής (διακοπή προ 14 ετών) </a:t>
            </a:r>
          </a:p>
          <a:p>
            <a:r>
              <a:rPr lang="el-GR" dirty="0"/>
              <a:t>Αλκοόλ: 2 φορές την εβδομάδα (2-4 </a:t>
            </a:r>
            <a:r>
              <a:rPr lang="el-GR" dirty="0" smtClean="0"/>
              <a:t>μπύρες/φορά)</a:t>
            </a:r>
          </a:p>
          <a:p>
            <a:endParaRPr lang="el-GR" dirty="0" smtClean="0"/>
          </a:p>
          <a:p>
            <a:r>
              <a:rPr lang="el-GR" b="1" u="sng" dirty="0"/>
              <a:t>ΦΑΡΜΑΚΕΥΤΙΚΟ ΙΣΤΟΡΙΚΟ</a:t>
            </a:r>
          </a:p>
          <a:p>
            <a:pPr marL="114300" indent="0">
              <a:buNone/>
            </a:pPr>
            <a:r>
              <a:rPr lang="el-GR" b="1" dirty="0"/>
              <a:t>    (-)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684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91738"/>
            <a:ext cx="1904789" cy="190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776864" cy="1143000"/>
          </a:xfrm>
        </p:spPr>
        <p:txBody>
          <a:bodyPr/>
          <a:lstStyle/>
          <a:p>
            <a:r>
              <a:rPr lang="el-GR" sz="4200" dirty="0"/>
              <a:t>ΙΣΤΟΡΙΚΟ - ΚΛΙΝΙΚΗ ΕΞΕΤΑΣΗ (</a:t>
            </a:r>
            <a:r>
              <a:rPr lang="el-GR" sz="4200" dirty="0" smtClean="0"/>
              <a:t>ΙΙ)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68" y="1412776"/>
            <a:ext cx="7620000" cy="5184576"/>
          </a:xfrm>
        </p:spPr>
        <p:txBody>
          <a:bodyPr>
            <a:normAutofit lnSpcReduction="10000"/>
          </a:bodyPr>
          <a:lstStyle/>
          <a:p>
            <a:r>
              <a:rPr lang="el-GR" sz="2400" b="1" u="sng" dirty="0" smtClean="0"/>
              <a:t>ΟΙΚΟΓΕΝΕΙΑΚΟ ΙΣΤΟΡΙΚΟ</a:t>
            </a:r>
          </a:p>
          <a:p>
            <a:endParaRPr lang="el-GR" b="1" u="sng" dirty="0" smtClean="0"/>
          </a:p>
          <a:p>
            <a:pPr marL="114300" indent="0">
              <a:buNone/>
            </a:pPr>
            <a:endParaRPr lang="el-GR" b="1" dirty="0" smtClean="0"/>
          </a:p>
          <a:p>
            <a:pPr marL="114300" indent="0">
              <a:buNone/>
            </a:pPr>
            <a:endParaRPr lang="el-GR" b="1" dirty="0"/>
          </a:p>
          <a:p>
            <a:pPr marL="114300" indent="0">
              <a:buNone/>
            </a:pPr>
            <a:endParaRPr lang="el-GR" b="1" dirty="0" smtClean="0"/>
          </a:p>
          <a:p>
            <a:pPr marL="114300" indent="0">
              <a:buNone/>
            </a:pPr>
            <a:endParaRPr lang="el-GR" b="1" dirty="0"/>
          </a:p>
          <a:p>
            <a:pPr marL="114300" indent="0">
              <a:buNone/>
            </a:pPr>
            <a:endParaRPr lang="el-GR" b="1" dirty="0" smtClean="0"/>
          </a:p>
          <a:p>
            <a:pPr marL="114300" indent="0">
              <a:buNone/>
            </a:pPr>
            <a:endParaRPr lang="el-GR" b="1" dirty="0"/>
          </a:p>
          <a:p>
            <a:pPr marL="114300" indent="0">
              <a:buNone/>
            </a:pPr>
            <a:endParaRPr lang="el-GR" b="1" dirty="0" smtClean="0"/>
          </a:p>
          <a:p>
            <a:r>
              <a:rPr lang="el-GR" b="1" u="sng" dirty="0" smtClean="0"/>
              <a:t>ΚΛΙΝΙΚΗ ΕΞΕΤΑΣΗ</a:t>
            </a:r>
          </a:p>
          <a:p>
            <a:pPr lvl="1"/>
            <a:r>
              <a:rPr lang="el-GR" b="1" dirty="0" smtClean="0"/>
              <a:t>ΑΠΟΥΣΙΑ</a:t>
            </a:r>
            <a:r>
              <a:rPr lang="el-GR" dirty="0" smtClean="0"/>
              <a:t> </a:t>
            </a:r>
            <a:r>
              <a:rPr lang="el-GR" dirty="0"/>
              <a:t>κεφαλαλγίας, νωθρότητας, παραισθησιών, διαταραχών βάδισης, αδυναμίας, ακράτειας</a:t>
            </a:r>
          </a:p>
          <a:p>
            <a:pPr lvl="1"/>
            <a:r>
              <a:rPr lang="el-GR" b="1" dirty="0"/>
              <a:t>ΑΠΟΥΣΙΑ</a:t>
            </a:r>
            <a:r>
              <a:rPr lang="el-GR" dirty="0"/>
              <a:t> δήγματος γλώσσας, πυρετού, απώλειας βάρους, διάρροιας, δυσουρίας, δύσπνοιας ή προκάρδιου άλγους</a:t>
            </a:r>
          </a:p>
          <a:p>
            <a:pPr marL="114300" indent="0">
              <a:buNone/>
            </a:pPr>
            <a:endParaRPr lang="el-GR" b="1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5316552" y="2466336"/>
            <a:ext cx="1800200" cy="5636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Θείοι: κατάχρηση αλκοόλ</a:t>
            </a:r>
            <a:endParaRPr lang="el-GR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1458238" y="1836626"/>
            <a:ext cx="2747058" cy="59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Μητέρα: αρτηριοφλεβώδεις δυσπλασίες (ΚΝΣ)</a:t>
            </a:r>
            <a:endParaRPr lang="el-GR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909754" y="1674580"/>
            <a:ext cx="2206998" cy="476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Αδελφός: Καρκίνωμα πνέυμονα</a:t>
            </a:r>
            <a:endParaRPr lang="el-GR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458238" y="2684093"/>
            <a:ext cx="201622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/>
              <a:t>Πατέρας: Μελάνωμα</a:t>
            </a:r>
            <a:endParaRPr lang="el-GR" sz="1600" dirty="0"/>
          </a:p>
        </p:txBody>
      </p:sp>
      <p:sp>
        <p:nvSpPr>
          <p:cNvPr id="5" name="Rectangle 4"/>
          <p:cNvSpPr/>
          <p:nvPr/>
        </p:nvSpPr>
        <p:spPr>
          <a:xfrm>
            <a:off x="179511" y="3861047"/>
            <a:ext cx="8208912" cy="7920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ΑΠΟΥΣΙΑ ΟΙΚΟΓΕΝΕΙΑΚΟΥ ΙΣΤΟΡΙΚΟΥ ΚΑΡΔΙΑΓΓΕΙΑΚΗΣ ΝΟΣΟΥ, ΠΑΓΚΕΑΤΙΚΗΣ Ή ΑΥΤΟΑΝΟΣΗΣ ΝΟΣΟΥ ΚΑΘΩΣ ΚΑΙ ΛΗΨΗΣ ΙΝΣΟΥΛΙΝΗΣ  Ή ΑΛΛΗΣ ΑΝΤΙΔΙΑΒΗΤΙΚΗΣ ΑΓΩΓΗΣ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809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92888" cy="1143000"/>
          </a:xfrm>
        </p:spPr>
        <p:txBody>
          <a:bodyPr/>
          <a:lstStyle/>
          <a:p>
            <a:r>
              <a:rPr lang="el-GR" sz="4200" dirty="0"/>
              <a:t>ΙΣΤΟΡΙΚΟ - ΚΛΙΝΙΚΗ ΕΞΕΤΑΣΗ (</a:t>
            </a:r>
            <a:r>
              <a:rPr lang="el-GR" sz="4200" dirty="0" smtClean="0"/>
              <a:t>ΙΙ</a:t>
            </a:r>
            <a:r>
              <a:rPr lang="en-US" sz="4200" dirty="0" smtClean="0"/>
              <a:t>I</a:t>
            </a:r>
            <a:r>
              <a:rPr lang="el-GR" sz="4200" dirty="0" smtClean="0"/>
              <a:t>)</a:t>
            </a:r>
            <a:endParaRPr lang="el-GR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u="sng" dirty="0" smtClean="0"/>
              <a:t>ΖΩΤΙΚΑ ΣΗΜΕΙΑ</a:t>
            </a:r>
          </a:p>
          <a:p>
            <a:r>
              <a:rPr lang="el-GR" dirty="0" smtClean="0"/>
              <a:t>Θ= </a:t>
            </a:r>
            <a:r>
              <a:rPr lang="en-US" dirty="0" smtClean="0"/>
              <a:t>36.5°C</a:t>
            </a:r>
            <a:endParaRPr lang="el-GR" dirty="0"/>
          </a:p>
          <a:p>
            <a:r>
              <a:rPr lang="el-GR" dirty="0" smtClean="0"/>
              <a:t>ΑΠ= </a:t>
            </a:r>
            <a:r>
              <a:rPr lang="en-US" dirty="0" smtClean="0"/>
              <a:t>135/85 mmHg</a:t>
            </a:r>
            <a:endParaRPr lang="el-GR" dirty="0" smtClean="0"/>
          </a:p>
          <a:p>
            <a:r>
              <a:rPr lang="el-GR" dirty="0" smtClean="0"/>
              <a:t>ΣΦ= </a:t>
            </a:r>
            <a:r>
              <a:rPr lang="en-US" dirty="0" smtClean="0"/>
              <a:t>103</a:t>
            </a:r>
            <a:r>
              <a:rPr lang="el-GR" dirty="0" smtClean="0"/>
              <a:t>/λεπτό</a:t>
            </a:r>
          </a:p>
          <a:p>
            <a:r>
              <a:rPr lang="el-GR" dirty="0" smtClean="0"/>
              <a:t>Αναπνοές= 1</a:t>
            </a:r>
            <a:r>
              <a:rPr lang="en-US" dirty="0" smtClean="0"/>
              <a:t>6</a:t>
            </a:r>
            <a:r>
              <a:rPr lang="el-GR" dirty="0" smtClean="0"/>
              <a:t>/λεπτό</a:t>
            </a:r>
            <a:endParaRPr lang="en-US" dirty="0"/>
          </a:p>
          <a:p>
            <a:r>
              <a:rPr lang="el-GR" dirty="0" smtClean="0"/>
              <a:t>Κορεσμός Ο</a:t>
            </a:r>
            <a:r>
              <a:rPr lang="el-GR" sz="1800" dirty="0" smtClean="0"/>
              <a:t>2</a:t>
            </a:r>
            <a:r>
              <a:rPr lang="el-GR" dirty="0" smtClean="0"/>
              <a:t>= </a:t>
            </a:r>
            <a:r>
              <a:rPr lang="en-US" dirty="0" smtClean="0"/>
              <a:t>98%</a:t>
            </a:r>
            <a:endParaRPr lang="el-GR" dirty="0" smtClean="0"/>
          </a:p>
          <a:p>
            <a:endParaRPr lang="el-GR" dirty="0" smtClean="0"/>
          </a:p>
          <a:p>
            <a:r>
              <a:rPr lang="el-GR" b="1" u="sng" dirty="0" smtClean="0"/>
              <a:t>ΣΩΜΑΤΟΜΕΤΡΙΚΑ ΣΤΟΙΧΕΙΑ</a:t>
            </a:r>
          </a:p>
          <a:p>
            <a:r>
              <a:rPr lang="el-GR" dirty="0" smtClean="0"/>
              <a:t>Βάρος σώματος= </a:t>
            </a:r>
            <a:r>
              <a:rPr lang="en-US" dirty="0" smtClean="0"/>
              <a:t>69 kg</a:t>
            </a:r>
            <a:r>
              <a:rPr lang="el-GR" dirty="0" smtClean="0"/>
              <a:t> </a:t>
            </a:r>
          </a:p>
          <a:p>
            <a:r>
              <a:rPr lang="el-GR" dirty="0" smtClean="0"/>
              <a:t>Δείκτης μάζας σώματος (</a:t>
            </a:r>
            <a:r>
              <a:rPr lang="en-US" dirty="0" smtClean="0"/>
              <a:t>BMI</a:t>
            </a:r>
            <a:r>
              <a:rPr lang="el-GR" dirty="0" smtClean="0"/>
              <a:t>)= 22,5</a:t>
            </a:r>
            <a:r>
              <a:rPr lang="en-US" dirty="0"/>
              <a:t> </a:t>
            </a:r>
            <a:r>
              <a:rPr lang="en-US" dirty="0" smtClean="0"/>
              <a:t>kg/ m</a:t>
            </a:r>
            <a:r>
              <a:rPr lang="en-US" baseline="30000" dirty="0" smtClean="0"/>
              <a:t>2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936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ΝΕΥΡΟΛΟΓΙΚΗ ΕΞΕΤΑΣΗ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Συγχυτικός</a:t>
            </a:r>
            <a:r>
              <a:rPr lang="el-GR" dirty="0" smtClean="0"/>
              <a:t> ασθενής</a:t>
            </a:r>
          </a:p>
          <a:p>
            <a:r>
              <a:rPr lang="el-GR" dirty="0" smtClean="0"/>
              <a:t>Προσανατολισμένος σε χώρο,  πρόσωπα – </a:t>
            </a:r>
            <a:r>
              <a:rPr lang="el-GR" b="1" dirty="0" smtClean="0"/>
              <a:t>μη προσανατολισμένος σε χρόνο</a:t>
            </a:r>
          </a:p>
          <a:p>
            <a:r>
              <a:rPr lang="el-GR" b="1" dirty="0" smtClean="0"/>
              <a:t>Διάσπαση προσοχής, αδυναμία συγκέντρωσης, </a:t>
            </a:r>
            <a:r>
              <a:rPr lang="el-GR" b="1" dirty="0"/>
              <a:t>επηρεασμένη </a:t>
            </a:r>
            <a:r>
              <a:rPr lang="el-GR" b="1" dirty="0" smtClean="0"/>
              <a:t>μνήμη</a:t>
            </a:r>
          </a:p>
          <a:p>
            <a:r>
              <a:rPr lang="el-GR" dirty="0" smtClean="0"/>
              <a:t>Κλινικά ευρήματα:</a:t>
            </a:r>
            <a:r>
              <a:rPr lang="el-GR" b="1" dirty="0" smtClean="0"/>
              <a:t> </a:t>
            </a:r>
            <a:r>
              <a:rPr lang="en-US" b="1" dirty="0" err="1" smtClean="0"/>
              <a:t>Asterixis</a:t>
            </a:r>
            <a:r>
              <a:rPr lang="en-US" b="1" dirty="0" smtClean="0"/>
              <a:t>, </a:t>
            </a:r>
            <a:r>
              <a:rPr lang="el-GR" b="1" dirty="0" smtClean="0"/>
              <a:t>κάθετος νυσταγμός</a:t>
            </a:r>
          </a:p>
          <a:p>
            <a:r>
              <a:rPr lang="el-GR" dirty="0" smtClean="0"/>
              <a:t>Λοιπή νευρολογική εκτίμηση: χωρίς ευρήματα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7194"/>
            <a:ext cx="2651787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300"/>
          <a:stretch/>
        </p:blipFill>
        <p:spPr bwMode="auto">
          <a:xfrm>
            <a:off x="4300624" y="4668438"/>
            <a:ext cx="3047777" cy="177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711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ΕΡΓΑΣΤΗΡΙΑΚΑ 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5184576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Glu</a:t>
            </a:r>
            <a:r>
              <a:rPr lang="en-US" b="1" dirty="0" smtClean="0"/>
              <a:t>=</a:t>
            </a:r>
            <a:r>
              <a:rPr lang="it-IT" b="1" dirty="0"/>
              <a:t> 38 </a:t>
            </a:r>
            <a:r>
              <a:rPr lang="it-IT" b="1" dirty="0" smtClean="0"/>
              <a:t>mg/</a:t>
            </a:r>
            <a:r>
              <a:rPr lang="en-US" b="1" dirty="0" err="1" smtClean="0"/>
              <a:t>dL</a:t>
            </a:r>
            <a:endParaRPr lang="it-IT" b="1" dirty="0" smtClean="0"/>
          </a:p>
          <a:p>
            <a:r>
              <a:rPr lang="el-GR" dirty="0" smtClean="0"/>
              <a:t>Φυσιολογικά επίπεδα ηλεκτρολυτών, </a:t>
            </a:r>
            <a:r>
              <a:rPr lang="en-US" dirty="0" smtClean="0"/>
              <a:t>TSH, CK, </a:t>
            </a:r>
            <a:r>
              <a:rPr lang="el-GR" dirty="0" smtClean="0"/>
              <a:t>ηπατικών ενζύμων</a:t>
            </a:r>
          </a:p>
          <a:p>
            <a:r>
              <a:rPr lang="el-GR" dirty="0" smtClean="0"/>
              <a:t>Φυσιολογική νεφρική λειτουργία</a:t>
            </a:r>
            <a:endParaRPr lang="en-US" dirty="0" smtClean="0"/>
          </a:p>
          <a:p>
            <a:r>
              <a:rPr lang="en-US" b="1" dirty="0"/>
              <a:t>CRP</a:t>
            </a:r>
            <a:r>
              <a:rPr lang="en-US" b="1" dirty="0" smtClean="0"/>
              <a:t>= 48 </a:t>
            </a:r>
            <a:r>
              <a:rPr lang="en-US" b="1" dirty="0"/>
              <a:t>mg/L </a:t>
            </a:r>
            <a:r>
              <a:rPr lang="en-US" dirty="0"/>
              <a:t>(</a:t>
            </a:r>
            <a:r>
              <a:rPr lang="en-US" dirty="0" smtClean="0"/>
              <a:t>reference range</a:t>
            </a:r>
            <a:r>
              <a:rPr lang="en-US" dirty="0"/>
              <a:t>, &lt;8.0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TKE= 38</a:t>
            </a:r>
            <a:endParaRPr lang="el-GR" b="1" dirty="0" smtClean="0"/>
          </a:p>
          <a:p>
            <a:endParaRPr lang="en-US" b="1" dirty="0" smtClean="0"/>
          </a:p>
          <a:p>
            <a:r>
              <a:rPr lang="en-US" b="1" dirty="0" smtClean="0"/>
              <a:t>Stick </a:t>
            </a:r>
            <a:r>
              <a:rPr lang="en-US" b="1" dirty="0" err="1" smtClean="0"/>
              <a:t>Glu</a:t>
            </a:r>
            <a:r>
              <a:rPr lang="en-US" dirty="0" smtClean="0"/>
              <a:t>=</a:t>
            </a:r>
            <a:r>
              <a:rPr lang="en-US" b="1" dirty="0" smtClean="0"/>
              <a:t> </a:t>
            </a:r>
            <a:r>
              <a:rPr lang="en-US" b="1" dirty="0" smtClean="0"/>
              <a:t>20</a:t>
            </a:r>
            <a:r>
              <a:rPr lang="el-GR" b="1" dirty="0" smtClean="0"/>
              <a:t> </a:t>
            </a:r>
            <a:r>
              <a:rPr lang="it-IT" b="1" dirty="0" smtClean="0"/>
              <a:t>mg/</a:t>
            </a:r>
            <a:r>
              <a:rPr lang="en-US" b="1" dirty="0" err="1" smtClean="0"/>
              <a:t>dL</a:t>
            </a:r>
            <a:r>
              <a:rPr lang="en-US" b="1" dirty="0" smtClean="0"/>
              <a:t> </a:t>
            </a:r>
            <a:r>
              <a:rPr lang="en-US" dirty="0" smtClean="0"/>
              <a:t>(90</a:t>
            </a:r>
            <a:r>
              <a:rPr lang="el-GR" dirty="0" smtClean="0"/>
              <a:t> λεπτά μετά την 1</a:t>
            </a:r>
            <a:r>
              <a:rPr lang="el-GR" baseline="30000" dirty="0" smtClean="0"/>
              <a:t>η</a:t>
            </a:r>
            <a:r>
              <a:rPr lang="el-GR" dirty="0" smtClean="0"/>
              <a:t> μέτρηση)</a:t>
            </a:r>
            <a:endParaRPr lang="it-IT" dirty="0"/>
          </a:p>
          <a:p>
            <a:pPr marL="114300" indent="0">
              <a:buNone/>
            </a:pPr>
            <a:endParaRPr lang="el-GR" b="1" dirty="0" smtClean="0"/>
          </a:p>
          <a:p>
            <a:endParaRPr lang="en-US" dirty="0" smtClean="0"/>
          </a:p>
          <a:p>
            <a:r>
              <a:rPr lang="en-US" b="1" dirty="0"/>
              <a:t>Stick </a:t>
            </a:r>
            <a:r>
              <a:rPr lang="en-US" b="1" dirty="0" err="1"/>
              <a:t>Glu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b="1" dirty="0" smtClean="0"/>
              <a:t>257</a:t>
            </a:r>
            <a:r>
              <a:rPr lang="el-GR" b="1" dirty="0" smtClean="0"/>
              <a:t> </a:t>
            </a:r>
            <a:r>
              <a:rPr lang="it-IT" b="1" dirty="0" smtClean="0"/>
              <a:t>mg/</a:t>
            </a:r>
            <a:r>
              <a:rPr lang="en-US" b="1" dirty="0" err="1" smtClean="0"/>
              <a:t>dL</a:t>
            </a:r>
            <a:endParaRPr lang="el-GR" b="1" dirty="0" smtClean="0"/>
          </a:p>
          <a:p>
            <a:r>
              <a:rPr lang="el-GR" b="1" dirty="0" smtClean="0"/>
              <a:t>Χωρίς σύγχυση</a:t>
            </a:r>
          </a:p>
          <a:p>
            <a:r>
              <a:rPr lang="el-GR" b="1" dirty="0" smtClean="0"/>
              <a:t>Νευρολογική επανεκτίμηση: χωρίς παθολογικά ευρήματα</a:t>
            </a:r>
          </a:p>
          <a:p>
            <a:r>
              <a:rPr lang="el-GR" b="1" dirty="0" smtClean="0"/>
              <a:t>Γενική ούρων: Γλυκόζη: +++, Κετόνες: + </a:t>
            </a:r>
            <a:endParaRPr lang="en-US" b="1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887924" y="4365104"/>
            <a:ext cx="216024" cy="661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3789040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499992" y="4437113"/>
            <a:ext cx="2448272" cy="58986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Bolus 20% dextrose solution</a:t>
            </a:r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80684"/>
            <a:ext cx="830714" cy="83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27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WHIPPLE’S TRIAD</a:t>
            </a:r>
            <a:endParaRPr lang="el-GR" sz="4200" dirty="0"/>
          </a:p>
        </p:txBody>
      </p:sp>
      <p:sp>
        <p:nvSpPr>
          <p:cNvPr id="4" name="Isosceles Triangle 3"/>
          <p:cNvSpPr/>
          <p:nvPr/>
        </p:nvSpPr>
        <p:spPr>
          <a:xfrm>
            <a:off x="1691680" y="1844824"/>
            <a:ext cx="4752528" cy="38884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 rot="18096183">
            <a:off x="1029994" y="3429000"/>
            <a:ext cx="331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Νευρογλυκοπενικά</a:t>
            </a:r>
            <a:r>
              <a:rPr lang="el-GR" dirty="0" smtClean="0"/>
              <a:t> </a:t>
            </a:r>
            <a:r>
              <a:rPr lang="el-GR" b="1" dirty="0" smtClean="0"/>
              <a:t>συμπτώματα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 rot="3475985">
            <a:off x="3491880" y="3638632"/>
            <a:ext cx="426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Επιβεβαιωμένα χαμηλά επίπεδα γλυκόζης</a:t>
            </a:r>
            <a:endParaRPr lang="el-G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908630"/>
            <a:ext cx="708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Βελτίωση των συμπτωμάτων μετά από τη διόρθωση της υπογλυκαιμίας</a:t>
            </a:r>
            <a:endParaRPr lang="el-GR" b="1" dirty="0"/>
          </a:p>
        </p:txBody>
      </p:sp>
      <p:sp>
        <p:nvSpPr>
          <p:cNvPr id="3" name="Rounded Rectangle 2"/>
          <p:cNvSpPr/>
          <p:nvPr/>
        </p:nvSpPr>
        <p:spPr>
          <a:xfrm>
            <a:off x="5625894" y="1412776"/>
            <a:ext cx="2546506" cy="151216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Επιληψία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Νευρολογικές διαταραχές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b="1" dirty="0" smtClean="0"/>
              <a:t>Τοξίνες</a:t>
            </a:r>
            <a:endParaRPr lang="el-GR" b="1" dirty="0"/>
          </a:p>
        </p:txBody>
      </p:sp>
      <p:sp>
        <p:nvSpPr>
          <p:cNvPr id="8" name="&quot;No&quot; Symbol 7"/>
          <p:cNvSpPr/>
          <p:nvPr/>
        </p:nvSpPr>
        <p:spPr>
          <a:xfrm>
            <a:off x="5963043" y="1254494"/>
            <a:ext cx="1872208" cy="1828731"/>
          </a:xfrm>
          <a:prstGeom prst="noSmoking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4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3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446</TotalTime>
  <Words>1013</Words>
  <Application>Microsoft Office PowerPoint</Application>
  <PresentationFormat>Προβολή στην οθόνη (4:3)</PresentationFormat>
  <Paragraphs>199</Paragraphs>
  <Slides>27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Adjacency</vt:lpstr>
      <vt:lpstr>ΠΑΡΟΥΣΙΑΣΗ ΠΕΡΙΣΤΑΤΙΚΟΥ</vt:lpstr>
      <vt:lpstr>ΑΙΤΙΑ ΕΙΣΟΔΟΥ-ΠΑΡΟΥΣΑ ΝΟΣΟΣ (Ι)</vt:lpstr>
      <vt:lpstr>ΑΙΤΙΑ ΕΙΣΟΔΟΥ-ΠΑΡΟΥΣΑ ΝΟΣΟΣ (ΙΙ)</vt:lpstr>
      <vt:lpstr>ΙΣΤΟΡΙΚΟ - ΚΛΙΝΙΚΗ ΕΞΕΤΑΣΗ (Ι)</vt:lpstr>
      <vt:lpstr>ΙΣΤΟΡΙΚΟ - ΚΛΙΝΙΚΗ ΕΞΕΤΑΣΗ (ΙΙ)</vt:lpstr>
      <vt:lpstr>ΙΣΤΟΡΙΚΟ - ΚΛΙΝΙΚΗ ΕΞΕΤΑΣΗ (ΙΙI)</vt:lpstr>
      <vt:lpstr>ΝΕΥΡΟΛΟΓΙΚΗ ΕΞΕΤΑΣΗ</vt:lpstr>
      <vt:lpstr>ΕΡΓΑΣΤΗΡΙΑΚΑ ΕΥΡΗΜΑΤΑ</vt:lpstr>
      <vt:lpstr>WHIPPLE’S TRIAD</vt:lpstr>
      <vt:lpstr>ΔΙΑΦΟΡΙΚΗ ΔΙΑΓΝΩΣΗ (Ι)</vt:lpstr>
      <vt:lpstr>ΔΙΑΦΟΡΙΚΗ ΔΙΑΓΝΩΣΗ (ΙΙ)</vt:lpstr>
      <vt:lpstr>ΙΝΣΟΥΛΙΝΩΜΑ</vt:lpstr>
      <vt:lpstr>MULTIPLE ENDOCRINE NEOPLASIA 1 (MEN1)</vt:lpstr>
      <vt:lpstr>ΚΛΙΝΙΚΑ ΧΑΡΑΚΤΗΡΙΣΤΙΚΑ ΙΝΣΟΥΛΙΝΩΜΑΤΟΣ</vt:lpstr>
      <vt:lpstr>ΝΕΥΡΟΓΛΥΚΟΠΕΝΙΚΑ vs. ΑΔΡΕΝΕΡΓΙΚΑ ΣΥΜΠΤΩΜΑΤΑ</vt:lpstr>
      <vt:lpstr>ΕΡΓΑΣΤΗΡΙΑΚΑ ΕΥΡΗΜΑΤΑ ΙΝΣΟΥΛΙΝΩΜΑΤΟΣ</vt:lpstr>
      <vt:lpstr>ΑΠΕΙΚΟΝΙΣΤΙΚΟΣ ΕΛΕΓΧΟΣ</vt:lpstr>
      <vt:lpstr>ΑΡΧΙΚΗ ΔΙΑΦΟΡΙΚΗ ΔΙΑΓΝΩΣΗ</vt:lpstr>
      <vt:lpstr>ΔΙΑΓΝΩΣΤΙΚΗ ΠΡΟΣΠΕΛΑΣΗ</vt:lpstr>
      <vt:lpstr>ΕΡΓΑΣΤΗΡΙΑΚΑ ΕΥΡΗΜΑΤΑ</vt:lpstr>
      <vt:lpstr>ΑΠΕΙΚΟΝΙΣΤΙΚΟΣ ΕΛΕΓΧΟΣ (I)</vt:lpstr>
      <vt:lpstr>ΑΠΕΙΚΟΝΙΣΤΙΚΟΣ ΕΛΕΓΧΟΣ (II)</vt:lpstr>
      <vt:lpstr>ΙΣΤΟΛΟΓΙΚΗ ΕΞΕΤΑΣΗ</vt:lpstr>
      <vt:lpstr>ΧΕΙΡΟΥΡΓΙΚΗ ΑΝΤΙΜΕΤΩΠΙΣΗ (Ι)</vt:lpstr>
      <vt:lpstr>ΧΕΙΡΟΥΡΓΙΚΗ ΑΝΤΙΜΕΤΩΠΙΣΗ (ΙΙ)</vt:lpstr>
      <vt:lpstr>ΤΕΛΙΚΗ ΔΙΑΓΝΩΣΗ</vt:lpstr>
      <vt:lpstr>Ευχαριστώ για την προσοχή σας!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ΠΑΡΟΥΣΙΑΣΗ ΠΕΡΙΣΤΑΤΙΚΟΥ</dc:title>
  <dc:creator>elenitsa</dc:creator>
  <cp:lastModifiedBy>intra pc</cp:lastModifiedBy>
  <cp:revision>66</cp:revision>
  <dcterms:created xsi:type="dcterms:W3CDTF">2018-12-09T09:56:32Z</dcterms:created>
  <dcterms:modified xsi:type="dcterms:W3CDTF">2018-12-11T06:45:39Z</dcterms:modified>
</cp:coreProperties>
</file>